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83" r:id="rId2"/>
    <p:sldId id="1304" r:id="rId3"/>
    <p:sldId id="1247" r:id="rId4"/>
    <p:sldId id="1003" r:id="rId5"/>
    <p:sldId id="544" r:id="rId6"/>
    <p:sldId id="1334" r:id="rId7"/>
    <p:sldId id="553" r:id="rId8"/>
    <p:sldId id="554" r:id="rId9"/>
    <p:sldId id="555" r:id="rId10"/>
    <p:sldId id="546" r:id="rId11"/>
    <p:sldId id="1000" r:id="rId12"/>
    <p:sldId id="55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9051"/>
    <a:srgbClr val="CDE8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45"/>
    <p:restoredTop sz="85034"/>
  </p:normalViewPr>
  <p:slideViewPr>
    <p:cSldViewPr snapToGrid="0" snapToObjects="1">
      <p:cViewPr varScale="1">
        <p:scale>
          <a:sx n="108" d="100"/>
          <a:sy n="108" d="100"/>
        </p:scale>
        <p:origin x="1216" y="1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4.jpe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svg>
</file>

<file path=ppt/media/image24.jpg>
</file>

<file path=ppt/media/image25.jpg>
</file>

<file path=ppt/media/image26.tiff>
</file>

<file path=ppt/media/image27.jpg>
</file>

<file path=ppt/media/image28.jpg>
</file>

<file path=ppt/media/image29.jpg>
</file>

<file path=ppt/media/image3.png>
</file>

<file path=ppt/media/image30.jpg>
</file>

<file path=ppt/media/image4.tif>
</file>

<file path=ppt/media/image5.jp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0ED0A-8BFD-D54B-9A28-EFBE87F016A4}" type="datetimeFigureOut">
              <a:rPr lang="en-US" smtClean="0"/>
              <a:t>7/24/22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B718C1-BCA2-CC44-A0A9-96C5595E6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256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762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850AF-4255-7548-94FF-A19690B0F1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232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iDB</a:t>
            </a:r>
            <a:r>
              <a:rPr lang="en-US" dirty="0"/>
              <a:t> is referred to as a specimen aggregator – and there are other specimen data aggregators, such as those shown here, so that there is a global network of specimen data.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5850AF-4255-7548-94FF-A19690B0F1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14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25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20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39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78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7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7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90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605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45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02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36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383D2-16C1-A947-8B3E-9A1423855515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8DC2B-F8AE-374B-847B-7E1D5B5DF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87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9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13" Type="http://schemas.openxmlformats.org/officeDocument/2006/relationships/image" Target="../media/image24.jp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12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11" Type="http://schemas.openxmlformats.org/officeDocument/2006/relationships/image" Target="../media/image23.svg"/><Relationship Id="rId5" Type="http://schemas.openxmlformats.org/officeDocument/2006/relationships/image" Target="../media/image17.jpg"/><Relationship Id="rId10" Type="http://schemas.openxmlformats.org/officeDocument/2006/relationships/image" Target="../media/image22.png"/><Relationship Id="rId4" Type="http://schemas.openxmlformats.org/officeDocument/2006/relationships/image" Target="../media/image16.jpg"/><Relationship Id="rId9" Type="http://schemas.openxmlformats.org/officeDocument/2006/relationships/image" Target="../media/image21.jpg"/><Relationship Id="rId14" Type="http://schemas.openxmlformats.org/officeDocument/2006/relationships/image" Target="../media/image2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969" y="2548689"/>
            <a:ext cx="10603523" cy="1084431"/>
          </a:xfrm>
        </p:spPr>
        <p:txBody>
          <a:bodyPr>
            <a:noAutofit/>
          </a:bodyPr>
          <a:lstStyle/>
          <a:p>
            <a:br>
              <a:rPr lang="en-US" b="1" dirty="0">
                <a:solidFill>
                  <a:srgbClr val="0070C0"/>
                </a:solidFill>
              </a:rPr>
            </a:br>
            <a:r>
              <a:rPr lang="en-US" b="1" dirty="0">
                <a:solidFill>
                  <a:srgbClr val="0070C0"/>
                </a:solidFill>
              </a:rPr>
              <a:t> Data Standards and Data Fields</a:t>
            </a:r>
            <a:br>
              <a:rPr lang="en-US" dirty="0">
                <a:solidFill>
                  <a:srgbClr val="0070C0"/>
                </a:solidFill>
              </a:rPr>
            </a:b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209800" y="3886200"/>
            <a:ext cx="77724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 descr="band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9" b="38036"/>
          <a:stretch/>
        </p:blipFill>
        <p:spPr>
          <a:xfrm>
            <a:off x="0" y="0"/>
            <a:ext cx="12192000" cy="1668162"/>
          </a:xfrm>
          <a:prstGeom prst="rect">
            <a:avLst/>
          </a:prstGeom>
        </p:spPr>
      </p:pic>
      <p:pic>
        <p:nvPicPr>
          <p:cNvPr id="8" name="Picture 6" descr="https://www.idigbio.org/wiki/_media/idigbio_logo_rgb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918" y="5650588"/>
            <a:ext cx="3299215" cy="101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122319" y="4399062"/>
            <a:ext cx="39473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0070C0"/>
                </a:solidFill>
              </a:rPr>
              <a:t>Pam Soltis</a:t>
            </a:r>
          </a:p>
          <a:p>
            <a:pPr algn="ctr"/>
            <a:r>
              <a:rPr lang="en-US" sz="3600" dirty="0">
                <a:solidFill>
                  <a:srgbClr val="0070C0"/>
                </a:solidFill>
              </a:rPr>
              <a:t>University of Florida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97F28-70AB-5248-BE24-9D13D9B444B9}"/>
              </a:ext>
            </a:extLst>
          </p:cNvPr>
          <p:cNvSpPr txBox="1"/>
          <p:nvPr/>
        </p:nvSpPr>
        <p:spPr>
          <a:xfrm>
            <a:off x="6869327" y="5650588"/>
            <a:ext cx="2664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solidFill>
                  <a:srgbClr val="009051"/>
                </a:solidFill>
              </a:rPr>
              <a:t>BiotaPhy</a:t>
            </a:r>
            <a:endParaRPr lang="en-US" sz="5400" dirty="0">
              <a:solidFill>
                <a:srgbClr val="009051"/>
              </a:solidFill>
            </a:endParaRPr>
          </a:p>
        </p:txBody>
      </p:sp>
      <p:pic>
        <p:nvPicPr>
          <p:cNvPr id="10" name="Picture 9" descr="head.gif">
            <a:extLst>
              <a:ext uri="{FF2B5EF4-FFF2-40B4-BE49-F238E27FC236}">
                <a16:creationId xmlns:a16="http://schemas.microsoft.com/office/drawing/2014/main" id="{5D498141-9B41-DE4E-A0CC-582A2FDE03F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70" t="7500" r="81158"/>
          <a:stretch/>
        </p:blipFill>
        <p:spPr bwMode="auto">
          <a:xfrm>
            <a:off x="5429886" y="5498461"/>
            <a:ext cx="1185688" cy="1227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23EEA9C-9AD6-7D47-9786-A7CB51B2DD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62912" y="4763171"/>
            <a:ext cx="3558381" cy="6529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B215981-E6DB-C840-9AF4-94FB69E86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707" y="4592911"/>
            <a:ext cx="2483157" cy="81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936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473C379-8FC6-A340-AD3F-B8EB249F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Standards:  Darwin Core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C2B8D1-0891-A74F-8D9B-43EA441A3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6330" y="1386238"/>
            <a:ext cx="3829879" cy="4351338"/>
          </a:xfrm>
        </p:spPr>
        <p:txBody>
          <a:bodyPr>
            <a:normAutofit/>
          </a:bodyPr>
          <a:lstStyle/>
          <a:p>
            <a:r>
              <a:rPr lang="en-US" sz="2800" dirty="0"/>
              <a:t>species name</a:t>
            </a:r>
          </a:p>
          <a:p>
            <a:r>
              <a:rPr lang="en-US" sz="2800" dirty="0"/>
              <a:t>collector name</a:t>
            </a:r>
          </a:p>
          <a:p>
            <a:r>
              <a:rPr lang="en-US" sz="2800" dirty="0"/>
              <a:t>date of collection</a:t>
            </a:r>
          </a:p>
          <a:p>
            <a:r>
              <a:rPr lang="en-US" sz="2800" dirty="0"/>
              <a:t>location of collection – country, state, county, latitude, longitude</a:t>
            </a:r>
          </a:p>
          <a:p>
            <a:r>
              <a:rPr lang="en-US" sz="2800" dirty="0"/>
              <a:t>etc.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E8C97A-CE1B-F940-8DD0-8941B7DC46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96" r="66957" b="36893"/>
          <a:stretch/>
        </p:blipFill>
        <p:spPr>
          <a:xfrm>
            <a:off x="1524000" y="1286359"/>
            <a:ext cx="4730072" cy="553984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F19E2EB-EA9F-A909-6A20-CFFEE9919E3E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Standards:  Darwin Core</a:t>
            </a:r>
          </a:p>
        </p:txBody>
      </p:sp>
    </p:spTree>
    <p:extLst>
      <p:ext uri="{BB962C8B-B14F-4D97-AF65-F5344CB8AC3E}">
        <p14:creationId xmlns:p14="http://schemas.microsoft.com/office/powerpoint/2010/main" val="1048883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473C379-8FC6-A340-AD3F-B8EB249F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Standards:  Audubon Core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66430B-4812-4A46-8F3C-3DA9E27AC0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10" t="5611" b="15550"/>
          <a:stretch/>
        </p:blipFill>
        <p:spPr>
          <a:xfrm>
            <a:off x="2180414" y="1286359"/>
            <a:ext cx="3460365" cy="5536585"/>
          </a:xfrm>
          <a:prstGeom prst="rect">
            <a:avLst/>
          </a:prstGeom>
        </p:spPr>
      </p:pic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D1947D00-7EE5-B145-B8CC-FF3B7C5B2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6253" y="1423240"/>
            <a:ext cx="3829879" cy="4351338"/>
          </a:xfrm>
        </p:spPr>
        <p:txBody>
          <a:bodyPr>
            <a:normAutofit/>
          </a:bodyPr>
          <a:lstStyle/>
          <a:p>
            <a:r>
              <a:rPr lang="en-US" sz="2800" dirty="0"/>
              <a:t>vocabularies for multimedia resources for biodiversity</a:t>
            </a:r>
          </a:p>
          <a:p>
            <a:pPr lvl="1"/>
            <a:r>
              <a:rPr lang="en-US" sz="2500" dirty="0"/>
              <a:t>videos</a:t>
            </a:r>
          </a:p>
          <a:p>
            <a:pPr lvl="1"/>
            <a:r>
              <a:rPr lang="en-US" sz="2500" dirty="0"/>
              <a:t>photographs</a:t>
            </a:r>
          </a:p>
          <a:p>
            <a:pPr lvl="1"/>
            <a:r>
              <a:rPr lang="en-US" sz="2500" dirty="0"/>
              <a:t>audio recordings</a:t>
            </a:r>
          </a:p>
          <a:p>
            <a:pPr lvl="1"/>
            <a:r>
              <a:rPr lang="en-US" sz="2500" dirty="0"/>
              <a:t>etc.</a:t>
            </a:r>
          </a:p>
          <a:p>
            <a:pPr lvl="1"/>
            <a:endParaRPr lang="en-US" sz="25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8D61C5-0CF2-A4D3-CFFA-C40CEC2939D4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</a:t>
            </a:r>
            <a:r>
              <a:rPr lang="en-US" sz="4800">
                <a:solidFill>
                  <a:schemeClr val="bg1"/>
                </a:solidFill>
              </a:rPr>
              <a:t>:  Audubon </a:t>
            </a:r>
            <a:r>
              <a:rPr lang="en-US" sz="4800" dirty="0">
                <a:solidFill>
                  <a:schemeClr val="bg1"/>
                </a:solidFill>
              </a:rPr>
              <a:t>Core</a:t>
            </a:r>
          </a:p>
        </p:txBody>
      </p:sp>
    </p:spTree>
    <p:extLst>
      <p:ext uri="{BB962C8B-B14F-4D97-AF65-F5344CB8AC3E}">
        <p14:creationId xmlns:p14="http://schemas.microsoft.com/office/powerpoint/2010/main" val="306111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5B6948D-0688-6845-A498-444E20683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50" y="1406343"/>
            <a:ext cx="10622058" cy="536259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6682964-848C-A6B0-71AA-58A3E263BA00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Standards:  Darwin Core</a:t>
            </a:r>
          </a:p>
        </p:txBody>
      </p:sp>
    </p:spTree>
    <p:extLst>
      <p:ext uri="{BB962C8B-B14F-4D97-AF65-F5344CB8AC3E}">
        <p14:creationId xmlns:p14="http://schemas.microsoft.com/office/powerpoint/2010/main" val="2867350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207979-B1AA-174F-8EAF-477691588A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7814" y="1441819"/>
            <a:ext cx="10156372" cy="54161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39C428-F11C-794C-85B9-7709D9C8AE48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/>
              <a:t>   </a:t>
            </a:r>
            <a:r>
              <a:rPr lang="en-US" sz="4800" dirty="0" err="1"/>
              <a:t>iDigBio</a:t>
            </a:r>
            <a:r>
              <a:rPr lang="en-US" sz="4800" dirty="0"/>
              <a:t>:  A Source for Specimen Records</a:t>
            </a:r>
          </a:p>
        </p:txBody>
      </p:sp>
    </p:spTree>
    <p:extLst>
      <p:ext uri="{BB962C8B-B14F-4D97-AF65-F5344CB8AC3E}">
        <p14:creationId xmlns:p14="http://schemas.microsoft.com/office/powerpoint/2010/main" val="2865197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64F792-3132-0D43-8417-E0FF64135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96551" y="7792351"/>
            <a:ext cx="4466316" cy="13516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9EA75B-1782-B943-A197-1F3CD5C5342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3093" y="1427451"/>
            <a:ext cx="10198835" cy="52890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F639F1-774E-044C-9B1F-79338353F1E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093" y="2885738"/>
            <a:ext cx="7891183" cy="38020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06B969-806C-824B-9238-325C69300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6308" y="5705930"/>
            <a:ext cx="3349737" cy="10137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497A6BE-16E0-D34C-888C-567629C64E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7471" y="4405617"/>
            <a:ext cx="5704839" cy="13567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2F3CA6-B452-5C48-AF21-EFE642EB8F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0349" y="2433511"/>
            <a:ext cx="3306791" cy="11158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8D8EAE-E707-FA4D-BF36-A72D328699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7471" y="3191064"/>
            <a:ext cx="5704839" cy="122684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52F618F-1EE6-DC4C-87C7-67748D4957FF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" r="1979"/>
          <a:stretch/>
        </p:blipFill>
        <p:spPr>
          <a:xfrm>
            <a:off x="8006308" y="1418501"/>
            <a:ext cx="3676001" cy="178465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78E57CD-124C-B04D-8489-B3D7986470C5}"/>
              </a:ext>
            </a:extLst>
          </p:cNvPr>
          <p:cNvSpPr/>
          <p:nvPr/>
        </p:nvSpPr>
        <p:spPr>
          <a:xfrm>
            <a:off x="0" y="-5934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/>
              <a:t>   </a:t>
            </a:r>
            <a:r>
              <a:rPr lang="en-US" sz="4000" dirty="0"/>
              <a:t> 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91B47BA-7A62-CC48-BD63-3226750A582A}"/>
              </a:ext>
            </a:extLst>
          </p:cNvPr>
          <p:cNvSpPr/>
          <p:nvPr/>
        </p:nvSpPr>
        <p:spPr>
          <a:xfrm>
            <a:off x="0" y="176481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455613" algn="l"/>
              </a:tabLst>
            </a:pPr>
            <a:r>
              <a:rPr lang="en-US" sz="4800" dirty="0">
                <a:solidFill>
                  <a:schemeClr val="bg1"/>
                </a:solidFill>
              </a:rPr>
              <a:t>	Other Data Aggregators</a:t>
            </a:r>
          </a:p>
        </p:txBody>
      </p:sp>
    </p:spTree>
    <p:extLst>
      <p:ext uri="{BB962C8B-B14F-4D97-AF65-F5344CB8AC3E}">
        <p14:creationId xmlns:p14="http://schemas.microsoft.com/office/powerpoint/2010/main" val="1840147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 descr="139652a1-sized.jpg">
            <a:extLst>
              <a:ext uri="{FF2B5EF4-FFF2-40B4-BE49-F238E27FC236}">
                <a16:creationId xmlns:a16="http://schemas.microsoft.com/office/drawing/2014/main" id="{BCC2EA5F-29FE-2542-B0EF-01E26BF26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737" y="1359460"/>
            <a:ext cx="2205445" cy="3178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6E23FBD-0B3D-9249-8D5B-7A28EE89F1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196" b="77477"/>
          <a:stretch/>
        </p:blipFill>
        <p:spPr>
          <a:xfrm>
            <a:off x="3019026" y="1362828"/>
            <a:ext cx="3176122" cy="7084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9F3DA5-5A10-5C42-A798-3293AECAA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96"/>
          <a:stretch/>
        </p:blipFill>
        <p:spPr>
          <a:xfrm>
            <a:off x="2768916" y="3864716"/>
            <a:ext cx="3426232" cy="6383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B2C67F8-49F1-434C-B336-FADEDCDE07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3790" y="1416291"/>
            <a:ext cx="2843213" cy="51694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6C8A8DD-8237-1643-9D66-DB0BB9737E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2659" y="2011178"/>
            <a:ext cx="2986555" cy="79782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FC75707-1C58-A84D-B109-8BAA1989BBE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522" b="9285"/>
          <a:stretch/>
        </p:blipFill>
        <p:spPr>
          <a:xfrm>
            <a:off x="8293377" y="2809005"/>
            <a:ext cx="2484818" cy="88798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24A5672-F8AC-0442-9962-C15BFF25BF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66127" y="4785090"/>
            <a:ext cx="3498541" cy="89178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39DF69F-D822-0B4A-AC2A-05F5F42441C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98009" y="3826976"/>
            <a:ext cx="1857375" cy="885825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304E5B13-B448-6445-8CC8-37ABC7C1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Repositories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83CF957C-14E4-9E43-879F-F38BA8D3266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80901" y="4479982"/>
            <a:ext cx="1830197" cy="2261570"/>
          </a:xfrm>
          <a:prstGeom prst="rect">
            <a:avLst/>
          </a:prstGeom>
        </p:spPr>
      </p:pic>
      <p:pic>
        <p:nvPicPr>
          <p:cNvPr id="19" name="Picture 6" descr="https://www.idigbio.org/wiki/_media/idigbio_logo_rgb.png">
            <a:extLst>
              <a:ext uri="{FF2B5EF4-FFF2-40B4-BE49-F238E27FC236}">
                <a16:creationId xmlns:a16="http://schemas.microsoft.com/office/drawing/2014/main" id="{14C6746A-F139-9B49-823A-B21DEAF3B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545" y="4750998"/>
            <a:ext cx="2660561" cy="822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0139DF-9A3F-6D41-B615-2632D44BF5F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24000" y="5778985"/>
            <a:ext cx="3101872" cy="903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4825AB-C316-4040-AF0B-58AD5B47967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745820" y="5657430"/>
            <a:ext cx="3015443" cy="1147085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3600EE0-F485-77F1-5DDB-610EFD160BD9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Repositories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2605F1-F0B3-252D-BD76-44C1E10200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63" t="69375" r="39595"/>
          <a:stretch/>
        </p:blipFill>
        <p:spPr>
          <a:xfrm>
            <a:off x="3913772" y="2107020"/>
            <a:ext cx="3925431" cy="189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518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473C379-8FC6-A340-AD3F-B8EB249F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Standards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E49F72-99B8-A747-B4AC-785166AC2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881" y="1392951"/>
            <a:ext cx="5146608" cy="537598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1401DCD-5779-9AFE-8710-D2E936B7ED9A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</a:t>
            </a:r>
          </a:p>
        </p:txBody>
      </p:sp>
    </p:spTree>
    <p:extLst>
      <p:ext uri="{BB962C8B-B14F-4D97-AF65-F5344CB8AC3E}">
        <p14:creationId xmlns:p14="http://schemas.microsoft.com/office/powerpoint/2010/main" val="315355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473C379-8FC6-A340-AD3F-B8EB249F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8201866" cy="994172"/>
          </a:xfrm>
        </p:spPr>
        <p:txBody>
          <a:bodyPr/>
          <a:lstStyle/>
          <a:p>
            <a:pPr>
              <a:tabLst>
                <a:tab pos="341710" algn="l"/>
              </a:tabLst>
            </a:pPr>
            <a:r>
              <a:rPr lang="en-US" dirty="0">
                <a:solidFill>
                  <a:schemeClr val="bg1"/>
                </a:solidFill>
                <a:latin typeface="+mn-lt"/>
              </a:rPr>
              <a:t>	Standards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E49F72-99B8-A747-B4AC-785166AC2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881" y="1392951"/>
            <a:ext cx="5146608" cy="537598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1401DCD-5779-9AFE-8710-D2E936B7ED9A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 – ‘Adapters’</a:t>
            </a:r>
          </a:p>
        </p:txBody>
      </p:sp>
    </p:spTree>
    <p:extLst>
      <p:ext uri="{BB962C8B-B14F-4D97-AF65-F5344CB8AC3E}">
        <p14:creationId xmlns:p14="http://schemas.microsoft.com/office/powerpoint/2010/main" val="3146829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83CDE3-D415-EA43-B0B1-D05AEEE5F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580" y="1372517"/>
            <a:ext cx="8094840" cy="54854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B6B55B-4AA5-8C57-4C4E-D60C04423544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 – </a:t>
            </a:r>
            <a:r>
              <a:rPr lang="en-US" sz="4800" dirty="0" err="1">
                <a:solidFill>
                  <a:schemeClr val="bg1"/>
                </a:solidFill>
              </a:rPr>
              <a:t>tdwg.org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19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66430B-4812-4A46-8F3C-3DA9E27AC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401" y="1286359"/>
            <a:ext cx="8207985" cy="5561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4170D1C-0425-8975-2C73-4303113879B0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 – </a:t>
            </a:r>
            <a:r>
              <a:rPr lang="en-US" sz="4800" dirty="0" err="1">
                <a:solidFill>
                  <a:schemeClr val="bg1"/>
                </a:solidFill>
              </a:rPr>
              <a:t>tdwg.org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085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9EAB7C-0385-9A4D-8A50-5AE9811E0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186" y="1338931"/>
            <a:ext cx="4741627" cy="55190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AD99649-B253-1606-386E-14701C731008}"/>
              </a:ext>
            </a:extLst>
          </p:cNvPr>
          <p:cNvSpPr/>
          <p:nvPr/>
        </p:nvSpPr>
        <p:spPr>
          <a:xfrm>
            <a:off x="0" y="0"/>
            <a:ext cx="12192000" cy="1286359"/>
          </a:xfrm>
          <a:prstGeom prst="rect">
            <a:avLst/>
          </a:prstGeom>
          <a:solidFill>
            <a:srgbClr val="3493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schemeClr val="bg1"/>
                </a:solidFill>
              </a:rPr>
              <a:t>   Standards – </a:t>
            </a:r>
            <a:r>
              <a:rPr lang="en-US" sz="4800" dirty="0" err="1">
                <a:solidFill>
                  <a:schemeClr val="bg1"/>
                </a:solidFill>
              </a:rPr>
              <a:t>tdwg.org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306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1309</TotalTime>
  <Words>157</Words>
  <Application>Microsoft Macintosh PowerPoint</Application>
  <PresentationFormat>Widescreen</PresentationFormat>
  <Paragraphs>35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  Data Standards and Data Fields </vt:lpstr>
      <vt:lpstr>PowerPoint Presentation</vt:lpstr>
      <vt:lpstr>PowerPoint Presentation</vt:lpstr>
      <vt:lpstr> Repositories</vt:lpstr>
      <vt:lpstr> Standards</vt:lpstr>
      <vt:lpstr> Standards</vt:lpstr>
      <vt:lpstr>PowerPoint Presentation</vt:lpstr>
      <vt:lpstr>PowerPoint Presentation</vt:lpstr>
      <vt:lpstr>PowerPoint Presentation</vt:lpstr>
      <vt:lpstr> Standards:  Darwin Core </vt:lpstr>
      <vt:lpstr> Standards:  Audubon Core</vt:lpstr>
      <vt:lpstr>PowerPoint Presentation</vt:lpstr>
    </vt:vector>
  </TitlesOfParts>
  <Company>University of Florida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Biodiversity and Climate Change</dc:title>
  <dc:creator>Pam Soltis</dc:creator>
  <cp:lastModifiedBy>Soltis,Pamela S</cp:lastModifiedBy>
  <cp:revision>229</cp:revision>
  <dcterms:created xsi:type="dcterms:W3CDTF">2014-07-02T03:39:48Z</dcterms:created>
  <dcterms:modified xsi:type="dcterms:W3CDTF">2022-07-24T14:41:55Z</dcterms:modified>
</cp:coreProperties>
</file>

<file path=docProps/thumbnail.jpeg>
</file>